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2" r:id="rId5"/>
    <p:sldId id="274" r:id="rId6"/>
    <p:sldId id="263" r:id="rId7"/>
    <p:sldId id="275" r:id="rId8"/>
    <p:sldId id="264" r:id="rId9"/>
    <p:sldId id="265" r:id="rId10"/>
    <p:sldId id="276" r:id="rId11"/>
    <p:sldId id="273" r:id="rId12"/>
    <p:sldId id="258" r:id="rId13"/>
    <p:sldId id="259" r:id="rId14"/>
    <p:sldId id="260" r:id="rId15"/>
    <p:sldId id="277" r:id="rId16"/>
    <p:sldId id="278" r:id="rId17"/>
    <p:sldId id="261" r:id="rId18"/>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41573D5-681D-45C8-95E7-DF30AC2C7EBF}"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D55BDC-52F2-482E-97B6-22583584DD9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573D5-681D-45C8-95E7-DF30AC2C7EBF}"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55BDC-52F2-482E-97B6-22583584DD9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OxHNcCXnxn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932549" y="480794"/>
            <a:ext cx="4175232" cy="3354765"/>
          </a:xfrm>
          <a:prstGeom prst="rect">
            <a:avLst/>
          </a:prstGeom>
          <a:noFill/>
        </p:spPr>
        <p:txBody>
          <a:bodyPr wrap="square" rtlCol="0">
            <a:spAutoFit/>
          </a:bodyPr>
          <a:lstStyle/>
          <a:p>
            <a:pPr algn="l"/>
            <a:r>
              <a:rPr lang="en-US" altLang="zh-CN" sz="3200" b="0" i="0" dirty="0">
                <a:solidFill>
                  <a:schemeClr val="bg1"/>
                </a:solidFill>
                <a:effectLst/>
                <a:latin typeface="Arial" panose="020B0604020202020204" pitchFamily="34" charset="0"/>
              </a:rPr>
              <a:t>Overview/Introduction</a:t>
            </a:r>
            <a:endParaRPr lang="en-US" altLang="zh-CN" sz="3200" b="0" i="0" dirty="0">
              <a:solidFill>
                <a:schemeClr val="bg1"/>
              </a:solidFill>
              <a:effectLst/>
              <a:latin typeface="Arial" panose="020B0604020202020204" pitchFamily="34" charset="0"/>
            </a:endParaRPr>
          </a:p>
          <a:p>
            <a:pPr algn="l"/>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A ski trip recommendation app that gives user information about:</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Snow Condition</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Weather</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Crowd Index</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Hotel Availability</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Traffic Condition</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Travel Time</a:t>
            </a:r>
            <a:endParaRPr lang="en-US" altLang="zh-CN" dirty="0">
              <a:solidFill>
                <a:schemeClr val="bg1"/>
              </a:solidFill>
              <a:latin typeface="Arial" panose="020B0604020202020204" pitchFamily="34" charset="0"/>
            </a:endParaRPr>
          </a:p>
          <a:p>
            <a:pPr algn="l"/>
            <a:r>
              <a:rPr lang="en-US" altLang="zh-CN" dirty="0">
                <a:solidFill>
                  <a:schemeClr val="bg1"/>
                </a:solidFill>
                <a:latin typeface="Arial" panose="020B0604020202020204" pitchFamily="34" charset="0"/>
              </a:rPr>
              <a:t>Overall Recommendation Index</a:t>
            </a:r>
            <a:endParaRPr lang="en-US" altLang="zh-CN" dirty="0">
              <a:solidFill>
                <a:schemeClr val="bg1"/>
              </a:solidFill>
              <a:latin typeface="Arial" panose="020B0604020202020204" pitchFamily="34" charset="0"/>
            </a:endParaRPr>
          </a:p>
        </p:txBody>
      </p:sp>
      <p:pic>
        <p:nvPicPr>
          <p:cNvPr id="6" name="图片 5" descr="图片包含 骑, 男人, 雪, 板子&#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5314" b="15139"/>
          <a:stretch>
            <a:fillRect/>
          </a:stretch>
        </p:blipFill>
        <p:spPr>
          <a:xfrm>
            <a:off x="7278275" y="1044244"/>
            <a:ext cx="3918857" cy="4769511"/>
          </a:xfrm>
          <a:prstGeom prst="rect">
            <a:avLst/>
          </a:prstGeom>
        </p:spPr>
      </p:pic>
      <p:sp>
        <p:nvSpPr>
          <p:cNvPr id="7" name="文本框 6"/>
          <p:cNvSpPr txBox="1"/>
          <p:nvPr/>
        </p:nvSpPr>
        <p:spPr>
          <a:xfrm>
            <a:off x="1087008" y="4715184"/>
            <a:ext cx="3692036" cy="861774"/>
          </a:xfrm>
          <a:prstGeom prst="rect">
            <a:avLst/>
          </a:prstGeom>
          <a:noFill/>
        </p:spPr>
        <p:txBody>
          <a:bodyPr wrap="none" rtlCol="0">
            <a:spAutoFit/>
          </a:bodyPr>
          <a:lstStyle/>
          <a:p>
            <a:r>
              <a:rPr lang="en-US" altLang="zh-CN" sz="3200" b="0" i="0" dirty="0">
                <a:solidFill>
                  <a:schemeClr val="bg1"/>
                </a:solidFill>
                <a:effectLst/>
                <a:latin typeface="Arial" panose="020B0604020202020204" pitchFamily="34" charset="0"/>
              </a:rPr>
              <a:t>Motivation/Purpose</a:t>
            </a:r>
            <a:endParaRPr lang="en-US" altLang="zh-CN" sz="3200" b="0" i="0" dirty="0">
              <a:solidFill>
                <a:schemeClr val="bg1"/>
              </a:solidFill>
              <a:effectLst/>
              <a:latin typeface="Arial" panose="020B0604020202020204" pitchFamily="34" charset="0"/>
            </a:endParaRPr>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2445385" y="1650365"/>
            <a:ext cx="6703695" cy="3557905"/>
          </a:xfrm>
          <a:prstGeom prst="rect">
            <a:avLst/>
          </a:prstGeom>
          <a:noFill/>
        </p:spPr>
        <p:txBody>
          <a:bodyPr wrap="square" rtlCol="0">
            <a:noAutofit/>
          </a:bodyPr>
          <a:lstStyle/>
          <a:p>
            <a:r>
              <a:rPr lang="en-US" altLang="zh-CN" sz="3200" b="1" dirty="0">
                <a:solidFill>
                  <a:schemeClr val="bg1"/>
                </a:solidFill>
              </a:rPr>
              <a:t>Other Roadblocks...</a:t>
            </a:r>
            <a:endParaRPr lang="en-US" altLang="zh-CN" sz="3200" b="1" dirty="0">
              <a:solidFill>
                <a:schemeClr val="bg1"/>
              </a:solidFill>
            </a:endParaRPr>
          </a:p>
          <a:p>
            <a:endParaRPr lang="en-US" altLang="zh-CN" sz="3200" b="1" dirty="0">
              <a:solidFill>
                <a:schemeClr val="bg1"/>
              </a:solidFill>
            </a:endParaRPr>
          </a:p>
          <a:p>
            <a:r>
              <a:rPr lang="en-US" altLang="zh-CN" sz="2400" dirty="0">
                <a:solidFill>
                  <a:schemeClr val="bg1"/>
                </a:solidFill>
              </a:rPr>
              <a:t>1. How to center-align text.</a:t>
            </a:r>
            <a:endParaRPr lang="en-US" altLang="zh-CN" sz="2400" dirty="0">
              <a:solidFill>
                <a:schemeClr val="bg1"/>
              </a:solidFill>
            </a:endParaRPr>
          </a:p>
          <a:p>
            <a:r>
              <a:rPr lang="en-US" altLang="zh-CN" sz="2400" dirty="0">
                <a:solidFill>
                  <a:schemeClr val="bg1"/>
                </a:solidFill>
              </a:rPr>
              <a:t>2. How to change icon color based on API return content</a:t>
            </a:r>
            <a:endParaRPr lang="en-US" altLang="zh-CN" sz="2400" dirty="0">
              <a:solidFill>
                <a:schemeClr val="bg1"/>
              </a:solidFill>
            </a:endParaRPr>
          </a:p>
          <a:p>
            <a:r>
              <a:rPr lang="en-US" altLang="zh-CN" sz="2400" dirty="0">
                <a:solidFill>
                  <a:schemeClr val="bg1"/>
                </a:solidFill>
              </a:rPr>
              <a:t>3. ......</a:t>
            </a:r>
            <a:endParaRPr lang="en-US" altLang="zh-CN" sz="2400" dirty="0">
              <a:solidFill>
                <a:schemeClr val="bg1"/>
              </a:solidFill>
            </a:endParaRPr>
          </a:p>
          <a:p>
            <a:endParaRPr lang="en-US" altLang="zh-CN" sz="2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284204" y="389405"/>
            <a:ext cx="10101649" cy="923330"/>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chemeClr val="bg1"/>
                </a:solidFill>
                <a:effectLst/>
                <a:latin typeface="Arial" panose="020B0604020202020204" pitchFamily="34" charset="0"/>
              </a:rPr>
              <a:t>Implementation Details, Including:</a:t>
            </a:r>
            <a:endParaRPr lang="en-US" altLang="zh-CN" b="0" i="0" dirty="0">
              <a:solidFill>
                <a:schemeClr val="bg1"/>
              </a:solidFill>
              <a:effectLst/>
              <a:latin typeface="Arial" panose="020B0604020202020204" pitchFamily="34" charset="0"/>
            </a:endParaRPr>
          </a:p>
          <a:p>
            <a:pPr marL="742950" lvl="1" indent="-285750" algn="l">
              <a:buFont typeface="Arial" panose="020B0604020202020204" pitchFamily="34" charset="0"/>
              <a:buChar char="•"/>
            </a:pPr>
            <a:r>
              <a:rPr lang="en-US" altLang="zh-CN" b="0" i="0" dirty="0">
                <a:solidFill>
                  <a:schemeClr val="bg1"/>
                </a:solidFill>
                <a:effectLst/>
                <a:latin typeface="Arial" panose="020B0604020202020204" pitchFamily="34" charset="0"/>
              </a:rPr>
              <a:t>Roadblocks/Surprises/Workarounds</a:t>
            </a:r>
            <a:endParaRPr lang="en-US" altLang="zh-CN" b="0" i="0" dirty="0">
              <a:solidFill>
                <a:schemeClr val="bg1"/>
              </a:solidFill>
              <a:effectLst/>
              <a:latin typeface="Arial" panose="020B0604020202020204" pitchFamily="34" charset="0"/>
            </a:endParaRPr>
          </a:p>
          <a:p>
            <a:endParaRPr lang="zh-CN" altLang="en-US" dirty="0"/>
          </a:p>
        </p:txBody>
      </p:sp>
      <p:sp>
        <p:nvSpPr>
          <p:cNvPr id="5" name="文本框 4"/>
          <p:cNvSpPr txBox="1"/>
          <p:nvPr/>
        </p:nvSpPr>
        <p:spPr>
          <a:xfrm>
            <a:off x="1927654" y="2397211"/>
            <a:ext cx="3589765" cy="2308324"/>
          </a:xfrm>
          <a:prstGeom prst="rect">
            <a:avLst/>
          </a:prstGeom>
          <a:noFill/>
        </p:spPr>
        <p:txBody>
          <a:bodyPr wrap="none" rtlCol="0">
            <a:spAutoFit/>
          </a:bodyPr>
          <a:lstStyle/>
          <a:p>
            <a:r>
              <a:rPr lang="en-US" altLang="zh-CN" dirty="0">
                <a:solidFill>
                  <a:schemeClr val="bg1"/>
                </a:solidFill>
              </a:rPr>
              <a:t>Roadblocks: </a:t>
            </a:r>
            <a:endParaRPr lang="en-US" altLang="zh-CN" dirty="0">
              <a:solidFill>
                <a:schemeClr val="bg1"/>
              </a:solidFill>
            </a:endParaRPr>
          </a:p>
          <a:p>
            <a:r>
              <a:rPr lang="en-US" altLang="zh-CN" dirty="0">
                <a:solidFill>
                  <a:schemeClr val="bg1"/>
                </a:solidFill>
              </a:rPr>
              <a:t>Database build up</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Surprises : Hotel(API server outrage)</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Workarounds</a:t>
            </a:r>
            <a:endParaRPr lang="en-US" altLang="zh-CN" dirty="0">
              <a:solidFill>
                <a:schemeClr val="bg1"/>
              </a:solidFill>
            </a:endParaRPr>
          </a:p>
          <a:p>
            <a:endParaRPr lang="en-US" altLang="zh-CN" dirty="0"/>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259491" y="574756"/>
            <a:ext cx="10101649" cy="923330"/>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chemeClr val="bg1"/>
                </a:solidFill>
                <a:effectLst/>
                <a:latin typeface="Arial" panose="020B0604020202020204" pitchFamily="34" charset="0"/>
              </a:rPr>
              <a:t>Implementation Details</a:t>
            </a:r>
            <a:endParaRPr lang="en-US" altLang="zh-CN" b="0" i="0" dirty="0">
              <a:solidFill>
                <a:schemeClr val="bg1"/>
              </a:solidFill>
              <a:effectLst/>
              <a:latin typeface="Arial" panose="020B0604020202020204" pitchFamily="34" charset="0"/>
            </a:endParaRPr>
          </a:p>
          <a:p>
            <a:pPr algn="l">
              <a:buFont typeface="Arial" panose="020B0604020202020204" pitchFamily="34" charset="0"/>
              <a:buChar char="•"/>
            </a:pPr>
            <a:r>
              <a:rPr lang="en-US" altLang="zh-CN" b="0" i="0" dirty="0">
                <a:solidFill>
                  <a:schemeClr val="bg1"/>
                </a:solidFill>
                <a:effectLst/>
                <a:latin typeface="Arial" panose="020B0604020202020204" pitchFamily="34" charset="0"/>
              </a:rPr>
              <a:t>What would you do differently?</a:t>
            </a:r>
            <a:endParaRPr lang="en-US" altLang="zh-CN" b="0" i="0" dirty="0">
              <a:solidFill>
                <a:schemeClr val="bg1"/>
              </a:solidFill>
              <a:effectLst/>
              <a:latin typeface="Arial" panose="020B0604020202020204" pitchFamily="34" charset="0"/>
            </a:endParaRP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574588" y="605647"/>
            <a:ext cx="10101649" cy="2030095"/>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chemeClr val="bg1"/>
                </a:solidFill>
                <a:effectLst/>
                <a:latin typeface="Arial" panose="020B0604020202020204" pitchFamily="34" charset="0"/>
              </a:rPr>
              <a:t>Implementation Details</a:t>
            </a:r>
            <a:endParaRPr lang="en-US" altLang="zh-CN" b="0" i="0" dirty="0">
              <a:solidFill>
                <a:schemeClr val="bg1"/>
              </a:solidFill>
              <a:effectLst/>
              <a:latin typeface="Arial" panose="020B0604020202020204" pitchFamily="34" charset="0"/>
            </a:endParaRPr>
          </a:p>
          <a:p>
            <a:pPr marL="742950" lvl="1" indent="-285750" algn="l">
              <a:buFont typeface="Arial" panose="020B0604020202020204" pitchFamily="34" charset="0"/>
              <a:buChar char="•"/>
            </a:pPr>
            <a:r>
              <a:rPr lang="en-US" altLang="zh-CN" b="0" i="0" dirty="0">
                <a:solidFill>
                  <a:schemeClr val="bg1"/>
                </a:solidFill>
                <a:effectLst/>
                <a:latin typeface="Arial" panose="020B0604020202020204" pitchFamily="34" charset="0"/>
              </a:rPr>
              <a:t>Future Work</a:t>
            </a:r>
            <a:endParaRPr lang="en-US" altLang="zh-CN" b="0" i="0" dirty="0">
              <a:solidFill>
                <a:schemeClr val="bg1"/>
              </a:solidFill>
              <a:effectLst/>
              <a:latin typeface="Arial" panose="020B0604020202020204" pitchFamily="34" charset="0"/>
            </a:endParaRPr>
          </a:p>
          <a:p>
            <a:pPr marL="1200150" lvl="2" indent="-285750" algn="l">
              <a:buFont typeface="Arial" panose="020B0604020202020204" pitchFamily="34" charset="0"/>
              <a:buChar char="•"/>
            </a:pPr>
            <a:r>
              <a:rPr lang="en-US" altLang="zh-CN" b="0" i="0" dirty="0">
                <a:solidFill>
                  <a:schemeClr val="bg1"/>
                </a:solidFill>
                <a:effectLst/>
                <a:latin typeface="Arial" panose="020B0604020202020204" pitchFamily="34" charset="0"/>
              </a:rPr>
              <a:t>Implement language switching system</a:t>
            </a:r>
            <a:endParaRPr lang="en-US" altLang="zh-CN" b="0" i="0" dirty="0">
              <a:solidFill>
                <a:schemeClr val="bg1"/>
              </a:solidFill>
              <a:effectLst/>
              <a:latin typeface="Arial" panose="020B0604020202020204" pitchFamily="34" charset="0"/>
            </a:endParaRPr>
          </a:p>
          <a:p>
            <a:pPr marL="1200150" lvl="2" indent="-285750" algn="l">
              <a:buFont typeface="Arial" panose="020B0604020202020204" pitchFamily="34" charset="0"/>
              <a:buChar char="•"/>
            </a:pPr>
            <a:endParaRPr lang="en-US" altLang="zh-CN" b="0" i="0" dirty="0">
              <a:solidFill>
                <a:schemeClr val="bg1"/>
              </a:solidFill>
              <a:effectLst/>
              <a:latin typeface="Arial" panose="020B0604020202020204" pitchFamily="34" charset="0"/>
            </a:endParaRPr>
          </a:p>
          <a:p>
            <a:pPr lvl="1" indent="0" algn="l">
              <a:buFont typeface="Arial" panose="020B0604020202020204" pitchFamily="34" charset="0"/>
              <a:buNone/>
            </a:pPr>
            <a:r>
              <a:rPr lang="en-US" altLang="zh-CN" b="0" i="0" dirty="0">
                <a:solidFill>
                  <a:schemeClr val="bg1"/>
                </a:solidFill>
                <a:effectLst/>
                <a:latin typeface="Arial" panose="020B0604020202020204" pitchFamily="34" charset="0"/>
              </a:rPr>
              <a:t>    </a:t>
            </a:r>
            <a:endParaRPr lang="en-US" altLang="zh-CN" b="0" i="0" dirty="0">
              <a:solidFill>
                <a:schemeClr val="bg1"/>
              </a:solidFill>
              <a:effectLst/>
              <a:latin typeface="Arial" panose="020B0604020202020204" pitchFamily="34" charset="0"/>
            </a:endParaRPr>
          </a:p>
          <a:p>
            <a:pPr lvl="1" indent="0" algn="l">
              <a:buFont typeface="Arial" panose="020B0604020202020204" pitchFamily="34" charset="0"/>
              <a:buNone/>
            </a:pPr>
            <a:r>
              <a:rPr lang="en-US" altLang="zh-CN" b="0" i="0" dirty="0">
                <a:solidFill>
                  <a:schemeClr val="bg1"/>
                </a:solidFill>
                <a:effectLst/>
                <a:latin typeface="Arial" panose="020B0604020202020204" pitchFamily="34" charset="0"/>
              </a:rPr>
              <a:t>   </a:t>
            </a:r>
            <a:endParaRPr lang="en-US" altLang="zh-CN" b="0" i="0" dirty="0">
              <a:solidFill>
                <a:schemeClr val="bg1"/>
              </a:solidFill>
              <a:effectLst/>
              <a:latin typeface="Arial" panose="020B0604020202020204" pitchFamily="34" charset="0"/>
            </a:endParaRPr>
          </a:p>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5010785" y="2562225"/>
            <a:ext cx="1866265" cy="1289685"/>
          </a:xfrm>
          <a:prstGeom prst="rect">
            <a:avLst/>
          </a:prstGeom>
          <a:noFill/>
        </p:spPr>
        <p:txBody>
          <a:bodyPr wrap="square" rtlCol="0">
            <a:noAutofit/>
          </a:bodyPr>
          <a:lstStyle/>
          <a:p>
            <a:pPr algn="l">
              <a:buFont typeface="Arial" panose="020B0604020202020204" pitchFamily="34" charset="0"/>
              <a:buChar char="•"/>
            </a:pPr>
            <a:r>
              <a:rPr lang="en-US" altLang="zh-CN" sz="4000" b="0" i="0" dirty="0">
                <a:solidFill>
                  <a:schemeClr val="bg1"/>
                </a:solidFill>
                <a:effectLst/>
                <a:latin typeface="Arial" panose="020B0604020202020204" pitchFamily="34" charset="0"/>
              </a:rPr>
              <a:t> Demo</a:t>
            </a:r>
            <a:endParaRPr lang="en-US" altLang="zh-CN" sz="4000" b="0" i="0" dirty="0">
              <a:solidFill>
                <a:schemeClr val="bg1"/>
              </a:solidFill>
              <a:effectLst/>
              <a:latin typeface="Arial" panose="020B0604020202020204" pitchFamily="34" charset="0"/>
            </a:endParaRPr>
          </a:p>
          <a:p>
            <a:endParaRPr lang="en-US" altLang="zh-CN" sz="4000" b="0" i="0" dirty="0">
              <a:solidFill>
                <a:schemeClr val="bg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86080" y="285750"/>
            <a:ext cx="3790950" cy="1289685"/>
          </a:xfrm>
          <a:prstGeom prst="rect">
            <a:avLst/>
          </a:prstGeom>
          <a:noFill/>
        </p:spPr>
        <p:txBody>
          <a:bodyPr wrap="square" rtlCol="0">
            <a:noAutofit/>
          </a:bodyPr>
          <a:lstStyle/>
          <a:p>
            <a:pPr algn="l">
              <a:buFont typeface="Arial" panose="020B0604020202020204" pitchFamily="34" charset="0"/>
              <a:buChar char="•"/>
            </a:pPr>
            <a:r>
              <a:rPr lang="en-US" altLang="zh-CN" sz="4000" b="0" i="0" dirty="0">
                <a:solidFill>
                  <a:schemeClr val="bg1"/>
                </a:solidFill>
                <a:effectLst/>
                <a:latin typeface="Arial" panose="020B0604020202020204" pitchFamily="34" charset="0"/>
              </a:rPr>
              <a:t> Summarize:</a:t>
            </a:r>
            <a:endParaRPr lang="en-US" altLang="zh-CN" sz="4000" b="0" i="0" dirty="0">
              <a:solidFill>
                <a:schemeClr val="bg1"/>
              </a:solidFill>
              <a:effectLst/>
              <a:latin typeface="Arial" panose="020B0604020202020204" pitchFamily="34" charset="0"/>
            </a:endParaRPr>
          </a:p>
          <a:p>
            <a:endParaRPr lang="en-US" altLang="zh-CN" sz="4000" b="0" i="0" dirty="0">
              <a:solidFill>
                <a:schemeClr val="bg1"/>
              </a:solidFill>
              <a:effectLst/>
              <a:latin typeface="Arial" panose="020B0604020202020204" pitchFamily="34" charset="0"/>
            </a:endParaRPr>
          </a:p>
        </p:txBody>
      </p:sp>
      <p:sp>
        <p:nvSpPr>
          <p:cNvPr id="2" name="文本框 1"/>
          <p:cNvSpPr txBox="1"/>
          <p:nvPr/>
        </p:nvSpPr>
        <p:spPr>
          <a:xfrm>
            <a:off x="812165" y="1831340"/>
            <a:ext cx="9329420" cy="3417570"/>
          </a:xfrm>
          <a:prstGeom prst="rect">
            <a:avLst/>
          </a:prstGeom>
          <a:noFill/>
        </p:spPr>
        <p:txBody>
          <a:bodyPr wrap="square" rtlCol="0">
            <a:noAutofit/>
          </a:bodyPr>
          <a:p>
            <a:r>
              <a:rPr lang="zh-CN" altLang="en-US" sz="2400">
                <a:solidFill>
                  <a:schemeClr val="bg1"/>
                </a:solidFill>
              </a:rPr>
              <a:t>Our project involved the development of </a:t>
            </a:r>
            <a:r>
              <a:rPr lang="en-US" altLang="zh-CN" sz="2400">
                <a:solidFill>
                  <a:schemeClr val="bg1"/>
                </a:solidFill>
              </a:rPr>
              <a:t>4</a:t>
            </a:r>
            <a:r>
              <a:rPr lang="zh-CN" altLang="en-US" sz="2400">
                <a:solidFill>
                  <a:schemeClr val="bg1"/>
                </a:solidFill>
              </a:rPr>
              <a:t> APIs, each presenting its own set of challenges. Notably, the Map API and Hotel API were particularly complex, requiring us to overcome numerous difficulties. During the development of the Weather Query API, I addressed over a dozen issues, experimenting with three different APIs before finally arriving at an ideal solution.</a:t>
            </a:r>
            <a:endParaRPr lang="zh-CN" altLang="en-US" sz="240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1155356" y="580768"/>
            <a:ext cx="1168910" cy="369332"/>
          </a:xfrm>
          <a:prstGeom prst="rect">
            <a:avLst/>
          </a:prstGeom>
          <a:noFill/>
        </p:spPr>
        <p:txBody>
          <a:bodyPr wrap="none" rtlCol="0">
            <a:spAutoFit/>
          </a:bodyPr>
          <a:lstStyle/>
          <a:p>
            <a:r>
              <a:rPr lang="en-US" altLang="zh-CN" dirty="0">
                <a:solidFill>
                  <a:schemeClr val="bg1"/>
                </a:solidFill>
              </a:rPr>
              <a:t>Reference</a:t>
            </a:r>
            <a:endParaRPr lang="zh-CN" altLang="en-US" dirty="0">
              <a:solidFill>
                <a:schemeClr val="bg1"/>
              </a:solidFill>
            </a:endParaRPr>
          </a:p>
        </p:txBody>
      </p:sp>
      <p:sp>
        <p:nvSpPr>
          <p:cNvPr id="2" name="文本框 1"/>
          <p:cNvSpPr txBox="1"/>
          <p:nvPr/>
        </p:nvSpPr>
        <p:spPr>
          <a:xfrm>
            <a:off x="864781" y="1155405"/>
            <a:ext cx="7800975" cy="922020"/>
          </a:xfrm>
          <a:prstGeom prst="rect">
            <a:avLst/>
          </a:prstGeom>
          <a:noFill/>
        </p:spPr>
        <p:txBody>
          <a:bodyPr wrap="none" rtlCol="0">
            <a:spAutoFit/>
          </a:bodyPr>
          <a:lstStyle/>
          <a:p>
            <a:pPr algn="l"/>
            <a:r>
              <a:rPr lang="en-US" altLang="zh-CN" dirty="0">
                <a:solidFill>
                  <a:schemeClr val="bg1"/>
                </a:solidFill>
              </a:rPr>
              <a:t>1.</a:t>
            </a:r>
            <a:r>
              <a:rPr lang="en-US" altLang="zh-CN" dirty="0">
                <a:solidFill>
                  <a:schemeClr val="bg1"/>
                </a:solidFill>
                <a:hlinkClick r:id="rId1"/>
              </a:rPr>
              <a:t> Android Tutorial (Kotlin) - 30 - SQLite Database Creation and Insertion - YouTube</a:t>
            </a:r>
            <a:endParaRPr lang="en-US" altLang="zh-CN" dirty="0">
              <a:solidFill>
                <a:schemeClr val="bg1"/>
              </a:solidFill>
              <a:hlinkClick r:id="rId1"/>
            </a:endParaRPr>
          </a:p>
          <a:p>
            <a:pPr algn="l"/>
            <a:r>
              <a:rPr lang="en-US" altLang="zh-CN" dirty="0">
                <a:solidFill>
                  <a:schemeClr val="bg1"/>
                </a:solidFill>
              </a:rPr>
              <a:t>2. https://rapidapi.com/weatherapi/api/weatherapi-com/</a:t>
            </a:r>
            <a:endParaRPr lang="en-US" altLang="zh-CN" dirty="0">
              <a:solidFill>
                <a:schemeClr val="bg1"/>
              </a:solidFill>
            </a:endParaRPr>
          </a:p>
          <a:p>
            <a:pPr algn="l"/>
            <a:r>
              <a:rPr lang="en-US" altLang="zh-CN" dirty="0">
                <a:solidFill>
                  <a:schemeClr val="bg1"/>
                </a:solidFill>
              </a:rPr>
              <a:t>3. https://rapidapi.com/letscrape-6bRBa3QguO5/api/driving-directions1</a:t>
            </a:r>
            <a:endParaRPr lang="en-US" altLang="zh-CN"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920578" y="572119"/>
            <a:ext cx="6925963" cy="923330"/>
          </a:xfrm>
          <a:prstGeom prst="rect">
            <a:avLst/>
          </a:prstGeom>
          <a:noFill/>
        </p:spPr>
        <p:txBody>
          <a:bodyPr wrap="square" rtlCol="0">
            <a:spAutoFit/>
          </a:bodyPr>
          <a:lstStyle/>
          <a:p>
            <a:pPr algn="l">
              <a:buFont typeface="Arial" panose="020B0604020202020204" pitchFamily="34" charset="0"/>
              <a:buChar char="•"/>
            </a:pPr>
            <a:r>
              <a:rPr lang="en-US" altLang="zh-CN" b="0" i="0" dirty="0">
                <a:solidFill>
                  <a:schemeClr val="bg1"/>
                </a:solidFill>
                <a:effectLst/>
                <a:latin typeface="Arial" panose="020B0604020202020204" pitchFamily="34" charset="0"/>
              </a:rPr>
              <a:t>App Walkthrough</a:t>
            </a:r>
            <a:endParaRPr lang="en-US" altLang="zh-CN" b="0" i="0" dirty="0">
              <a:solidFill>
                <a:schemeClr val="bg1"/>
              </a:solidFill>
              <a:effectLst/>
              <a:latin typeface="Arial" panose="020B0604020202020204" pitchFamily="34" charset="0"/>
            </a:endParaRPr>
          </a:p>
          <a:p>
            <a:pPr marL="742950" lvl="1" indent="-285750" algn="l">
              <a:buFont typeface="Arial" panose="020B0604020202020204" pitchFamily="34" charset="0"/>
              <a:buChar char="•"/>
            </a:pPr>
            <a:r>
              <a:rPr lang="en-US" altLang="zh-CN" b="0" i="0" dirty="0">
                <a:solidFill>
                  <a:schemeClr val="bg1"/>
                </a:solidFill>
                <a:effectLst/>
                <a:latin typeface="Arial" panose="020B0604020202020204" pitchFamily="34" charset="0"/>
              </a:rPr>
              <a:t>Role Play is a good approach!</a:t>
            </a:r>
            <a:endParaRPr lang="en-US" altLang="zh-CN" b="0" i="0" dirty="0">
              <a:solidFill>
                <a:schemeClr val="bg1"/>
              </a:solidFill>
              <a:effectLst/>
              <a:latin typeface="Arial" panose="020B0604020202020204" pitchFamily="34" charset="0"/>
            </a:endParaRPr>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429691"/>
            <a:ext cx="4476308" cy="1415772"/>
          </a:xfrm>
          <a:prstGeom prst="rect">
            <a:avLst/>
          </a:prstGeom>
          <a:noFill/>
        </p:spPr>
        <p:txBody>
          <a:bodyPr wrap="square" rtlCol="0">
            <a:spAutoFit/>
          </a:bodyPr>
          <a:lstStyle/>
          <a:p>
            <a:r>
              <a:rPr lang="en-US" altLang="zh-CN" sz="3200" b="1" dirty="0">
                <a:solidFill>
                  <a:schemeClr val="bg1"/>
                </a:solidFill>
              </a:rPr>
              <a:t>Roadblock 1</a:t>
            </a:r>
            <a:endParaRPr lang="en-US" altLang="zh-CN" sz="3200" b="1" dirty="0">
              <a:solidFill>
                <a:schemeClr val="bg1"/>
              </a:solidFill>
            </a:endParaRPr>
          </a:p>
          <a:p>
            <a:r>
              <a:rPr lang="en-US" altLang="zh-CN" dirty="0">
                <a:solidFill>
                  <a:schemeClr val="bg1"/>
                </a:solidFill>
              </a:rPr>
              <a:t>Hotel API does not have direct hotel availability data</a:t>
            </a:r>
            <a:endParaRPr lang="en-US" altLang="zh-CN" dirty="0">
              <a:solidFill>
                <a:schemeClr val="bg1"/>
              </a:solidFill>
            </a:endParaRPr>
          </a:p>
          <a:p>
            <a:endParaRPr lang="zh-CN" altLang="en-US" dirty="0"/>
          </a:p>
        </p:txBody>
      </p:sp>
      <p:pic>
        <p:nvPicPr>
          <p:cNvPr id="6" name="图片 5" descr="文本&#10;&#10;描述已自动生成"/>
          <p:cNvPicPr>
            <a:picLocks noChangeAspect="1"/>
          </p:cNvPicPr>
          <p:nvPr/>
        </p:nvPicPr>
        <p:blipFill rotWithShape="1">
          <a:blip r:embed="rId1">
            <a:extLst>
              <a:ext uri="{28A0092B-C50C-407E-A947-70E740481C1C}">
                <a14:useLocalDpi xmlns:a14="http://schemas.microsoft.com/office/drawing/2010/main" val="0"/>
              </a:ext>
            </a:extLst>
          </a:blip>
          <a:srcRect t="11217" r="12023" b="2963"/>
          <a:stretch>
            <a:fillRect/>
          </a:stretch>
        </p:blipFill>
        <p:spPr>
          <a:xfrm>
            <a:off x="5417896" y="891356"/>
            <a:ext cx="6640655" cy="5885543"/>
          </a:xfrm>
          <a:prstGeom prst="rect">
            <a:avLst/>
          </a:prstGeom>
        </p:spPr>
      </p:pic>
      <p:sp>
        <p:nvSpPr>
          <p:cNvPr id="7" name="文本框 6"/>
          <p:cNvSpPr txBox="1"/>
          <p:nvPr/>
        </p:nvSpPr>
        <p:spPr>
          <a:xfrm>
            <a:off x="336697" y="2175118"/>
            <a:ext cx="4795284" cy="1692771"/>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Make two API calls: </a:t>
            </a:r>
            <a:endParaRPr lang="en-US" altLang="zh-CN" dirty="0">
              <a:solidFill>
                <a:schemeClr val="bg1"/>
              </a:solidFill>
            </a:endParaRPr>
          </a:p>
          <a:p>
            <a:r>
              <a:rPr lang="en-US" altLang="zh-CN" dirty="0">
                <a:solidFill>
                  <a:schemeClr val="bg1"/>
                </a:solidFill>
              </a:rPr>
              <a:t>1. Get selected date room list</a:t>
            </a:r>
            <a:endParaRPr lang="en-US" altLang="zh-CN" dirty="0">
              <a:solidFill>
                <a:schemeClr val="bg1"/>
              </a:solidFill>
            </a:endParaRPr>
          </a:p>
          <a:p>
            <a:r>
              <a:rPr lang="en-US" altLang="zh-CN" dirty="0">
                <a:solidFill>
                  <a:schemeClr val="bg1"/>
                </a:solidFill>
              </a:rPr>
              <a:t>2. Get 3 month later room list – assume this list reflect empty status</a:t>
            </a:r>
            <a:endParaRPr lang="zh-CN" altLang="en-US" dirty="0">
              <a:solidFill>
                <a:schemeClr val="bg1"/>
              </a:solidFill>
            </a:endParaRPr>
          </a:p>
        </p:txBody>
      </p:sp>
      <p:sp>
        <p:nvSpPr>
          <p:cNvPr id="8" name="Google Shape;91;g2a7131906a1_3_0"/>
          <p:cNvSpPr/>
          <p:nvPr/>
        </p:nvSpPr>
        <p:spPr>
          <a:xfrm>
            <a:off x="1758587" y="3954629"/>
            <a:ext cx="1632530" cy="2675459"/>
          </a:xfrm>
          <a:prstGeom prst="rect">
            <a:avLst/>
          </a:prstGeom>
          <a:solidFill>
            <a:schemeClr val="accent1"/>
          </a:solidFill>
          <a:ln w="25400" cap="flat" cmpd="sng">
            <a:solidFill>
              <a:srgbClr val="1B386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room_count</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__________</a:t>
            </a:r>
            <a:endPar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3m_room_count</a:t>
            </a:r>
            <a:endPar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X100%</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 name="文本框 8"/>
          <p:cNvSpPr txBox="1"/>
          <p:nvPr/>
        </p:nvSpPr>
        <p:spPr>
          <a:xfrm>
            <a:off x="6189448" y="429691"/>
            <a:ext cx="5097549" cy="369332"/>
          </a:xfrm>
          <a:prstGeom prst="rect">
            <a:avLst/>
          </a:prstGeom>
          <a:noFill/>
        </p:spPr>
        <p:txBody>
          <a:bodyPr wrap="none" rtlCol="0">
            <a:spAutoFit/>
          </a:bodyPr>
          <a:lstStyle/>
          <a:p>
            <a:r>
              <a:rPr lang="en-US" altLang="zh-CN" dirty="0">
                <a:solidFill>
                  <a:schemeClr val="bg1"/>
                </a:solidFill>
              </a:rPr>
              <a:t>Booking.com </a:t>
            </a:r>
            <a:r>
              <a:rPr lang="en-US" altLang="zh-CN" b="0" i="0" dirty="0">
                <a:solidFill>
                  <a:schemeClr val="bg1"/>
                </a:solidFill>
                <a:effectLst/>
                <a:latin typeface="Lato" panose="020F0502020204030204" pitchFamily="34" charset="0"/>
              </a:rPr>
              <a:t>Room list of the hotel API Response</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799023"/>
            <a:ext cx="4476308" cy="2245360"/>
          </a:xfrm>
          <a:prstGeom prst="rect">
            <a:avLst/>
          </a:prstGeom>
          <a:noFill/>
        </p:spPr>
        <p:txBody>
          <a:bodyPr wrap="square" rtlCol="0">
            <a:spAutoFit/>
          </a:bodyPr>
          <a:lstStyle/>
          <a:p>
            <a:r>
              <a:rPr lang="en-US" altLang="zh-CN" sz="3200" b="1" dirty="0">
                <a:solidFill>
                  <a:schemeClr val="bg1"/>
                </a:solidFill>
              </a:rPr>
              <a:t>Roadblock 2</a:t>
            </a:r>
            <a:endParaRPr lang="en-US" altLang="zh-CN" sz="3200" b="1" dirty="0">
              <a:solidFill>
                <a:schemeClr val="bg1"/>
              </a:solidFill>
            </a:endParaRPr>
          </a:p>
          <a:p>
            <a:r>
              <a:rPr lang="en-US" altLang="zh-CN" dirty="0">
                <a:solidFill>
                  <a:schemeClr val="bg1"/>
                </a:solidFill>
              </a:rPr>
              <a:t>Weather API Integration</a:t>
            </a:r>
            <a:endParaRPr lang="en-US" altLang="zh-CN" dirty="0">
              <a:solidFill>
                <a:schemeClr val="bg1"/>
              </a:solidFill>
            </a:endParaRPr>
          </a:p>
          <a:p>
            <a:r>
              <a:rPr lang="en-US" altLang="zh-CN" dirty="0">
                <a:solidFill>
                  <a:schemeClr val="bg1"/>
                </a:solidFill>
              </a:rPr>
              <a:t>1. Weather API need to receive city name. </a:t>
            </a:r>
            <a:endParaRPr lang="en-US" altLang="zh-CN" dirty="0">
              <a:solidFill>
                <a:schemeClr val="bg1"/>
              </a:solidFill>
            </a:endParaRPr>
          </a:p>
          <a:p>
            <a:r>
              <a:rPr lang="en-US" altLang="zh-CN" dirty="0">
                <a:solidFill>
                  <a:schemeClr val="bg1"/>
                </a:solidFill>
              </a:rPr>
              <a:t>2. Users input ski resort name.</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p>
        </p:txBody>
      </p:sp>
      <p:sp>
        <p:nvSpPr>
          <p:cNvPr id="7" name="文本框 6"/>
          <p:cNvSpPr txBox="1"/>
          <p:nvPr/>
        </p:nvSpPr>
        <p:spPr>
          <a:xfrm>
            <a:off x="310515" y="2903220"/>
            <a:ext cx="5725160" cy="1968500"/>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Considered entering both resort name and city name.   </a:t>
            </a:r>
            <a:endParaRPr lang="en-US" altLang="zh-CN" dirty="0">
              <a:solidFill>
                <a:schemeClr val="bg1"/>
              </a:solidFill>
            </a:endParaRPr>
          </a:p>
          <a:p>
            <a:r>
              <a:rPr lang="en-US" altLang="zh-CN" dirty="0">
                <a:solidFill>
                  <a:schemeClr val="bg1"/>
                </a:solidFill>
              </a:rPr>
              <a:t> </a:t>
            </a:r>
            <a:r>
              <a:rPr lang="zh-CN" altLang="en-US" dirty="0">
                <a:solidFill>
                  <a:schemeClr val="bg1"/>
                </a:solidFill>
              </a:rPr>
              <a:t>×</a:t>
            </a:r>
            <a:r>
              <a:rPr lang="en-US" altLang="zh-CN" dirty="0">
                <a:solidFill>
                  <a:schemeClr val="bg1"/>
                </a:solidFill>
              </a:rPr>
              <a:t> Simplicity of use</a:t>
            </a:r>
            <a:endParaRPr lang="en-US" altLang="zh-CN" dirty="0">
              <a:solidFill>
                <a:schemeClr val="bg1"/>
              </a:solidFill>
            </a:endParaRPr>
          </a:p>
          <a:p>
            <a:r>
              <a:rPr lang="en-US" altLang="zh-CN" dirty="0">
                <a:solidFill>
                  <a:schemeClr val="bg1"/>
                </a:solidFill>
              </a:rPr>
              <a:t>2. Save the city name corresponding to the ski resort in the database and call.</a:t>
            </a:r>
            <a:endParaRPr lang="en-US" altLang="zh-CN" dirty="0">
              <a:solidFill>
                <a:schemeClr val="bg1"/>
              </a:solidFill>
            </a:endParaRPr>
          </a:p>
          <a:p>
            <a:endParaRPr lang="zh-CN" altLang="en-US" dirty="0">
              <a:solidFill>
                <a:schemeClr val="bg1"/>
              </a:solidFill>
            </a:endParaRPr>
          </a:p>
        </p:txBody>
      </p:sp>
      <p:sp>
        <p:nvSpPr>
          <p:cNvPr id="11" name="箭头: 右 10"/>
          <p:cNvSpPr/>
          <p:nvPr/>
        </p:nvSpPr>
        <p:spPr>
          <a:xfrm rot="5400000">
            <a:off x="9624695" y="3247390"/>
            <a:ext cx="718820" cy="4114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rcRect l="26364" t="16606" r="217" b="33659"/>
          <a:stretch>
            <a:fillRect/>
          </a:stretch>
        </p:blipFill>
        <p:spPr>
          <a:xfrm>
            <a:off x="8972550" y="300990"/>
            <a:ext cx="2145030" cy="2583180"/>
          </a:xfrm>
          <a:prstGeom prst="rect">
            <a:avLst/>
          </a:prstGeom>
        </p:spPr>
      </p:pic>
      <p:pic>
        <p:nvPicPr>
          <p:cNvPr id="5" name="图片 4"/>
          <p:cNvPicPr>
            <a:picLocks noChangeAspect="1"/>
          </p:cNvPicPr>
          <p:nvPr/>
        </p:nvPicPr>
        <p:blipFill>
          <a:blip r:embed="rId2"/>
          <a:srcRect r="-516" b="38515"/>
          <a:stretch>
            <a:fillRect/>
          </a:stretch>
        </p:blipFill>
        <p:spPr>
          <a:xfrm>
            <a:off x="9039225" y="4022090"/>
            <a:ext cx="2001520" cy="2482850"/>
          </a:xfrm>
          <a:prstGeom prst="rect">
            <a:avLst/>
          </a:prstGeom>
        </p:spPr>
      </p:pic>
      <p:pic>
        <p:nvPicPr>
          <p:cNvPr id="6" name="图片 5"/>
          <p:cNvPicPr>
            <a:picLocks noChangeAspect="1"/>
          </p:cNvPicPr>
          <p:nvPr/>
        </p:nvPicPr>
        <p:blipFill>
          <a:blip r:embed="rId3"/>
          <a:stretch>
            <a:fillRect/>
          </a:stretch>
        </p:blipFill>
        <p:spPr>
          <a:xfrm>
            <a:off x="2994660" y="4652645"/>
            <a:ext cx="5278755" cy="1852295"/>
          </a:xfrm>
          <a:prstGeom prst="rect">
            <a:avLst/>
          </a:prstGeom>
        </p:spPr>
      </p:pic>
      <p:sp>
        <p:nvSpPr>
          <p:cNvPr id="3" name="文本框 2"/>
          <p:cNvSpPr txBox="1"/>
          <p:nvPr/>
        </p:nvSpPr>
        <p:spPr>
          <a:xfrm>
            <a:off x="310515" y="5394960"/>
            <a:ext cx="6096000" cy="368300"/>
          </a:xfrm>
          <a:prstGeom prst="rect">
            <a:avLst/>
          </a:prstGeom>
          <a:noFill/>
        </p:spPr>
        <p:txBody>
          <a:bodyPr wrap="square" rtlCol="0" anchor="t">
            <a:spAutoFit/>
          </a:bodyPr>
          <a:p>
            <a:r>
              <a:rPr lang="en-US" altLang="zh-CN" dirty="0">
                <a:solidFill>
                  <a:schemeClr val="bg1"/>
                </a:solidFill>
                <a:effectLst/>
                <a:latin typeface="Arial" panose="020B0604020202020204" pitchFamily="34" charset="0"/>
                <a:sym typeface="+mn-ea"/>
              </a:rPr>
              <a:t>Implementation Details</a:t>
            </a:r>
            <a:endParaRPr lang="en-US" altLang="zh-CN" dirty="0">
              <a:solidFill>
                <a:schemeClr val="bg1"/>
              </a:solidFill>
              <a:effectLst/>
              <a:latin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799023"/>
            <a:ext cx="4476308" cy="2522855"/>
          </a:xfrm>
          <a:prstGeom prst="rect">
            <a:avLst/>
          </a:prstGeom>
          <a:noFill/>
        </p:spPr>
        <p:txBody>
          <a:bodyPr wrap="square" rtlCol="0">
            <a:spAutoFit/>
          </a:bodyPr>
          <a:lstStyle/>
          <a:p>
            <a:r>
              <a:rPr lang="en-US" altLang="zh-CN" sz="3200" b="1" dirty="0">
                <a:solidFill>
                  <a:schemeClr val="bg1"/>
                </a:solidFill>
              </a:rPr>
              <a:t>Roadblock 3</a:t>
            </a:r>
            <a:endParaRPr lang="en-US" altLang="zh-CN" sz="3200" b="1" dirty="0">
              <a:solidFill>
                <a:schemeClr val="bg1"/>
              </a:solidFill>
            </a:endParaRPr>
          </a:p>
          <a:p>
            <a:r>
              <a:rPr lang="en-US" altLang="zh-CN" dirty="0">
                <a:solidFill>
                  <a:schemeClr val="bg1"/>
                </a:solidFill>
              </a:rPr>
              <a:t>No API handbook for Booking.com API:</a:t>
            </a:r>
            <a:endParaRPr lang="en-US" altLang="zh-CN" dirty="0">
              <a:solidFill>
                <a:schemeClr val="bg1"/>
              </a:solidFill>
            </a:endParaRPr>
          </a:p>
          <a:p>
            <a:r>
              <a:rPr lang="en-US" altLang="zh-CN" dirty="0">
                <a:solidFill>
                  <a:schemeClr val="bg1"/>
                </a:solidFill>
              </a:rPr>
              <a:t>1. Not available for general public</a:t>
            </a:r>
            <a:endParaRPr lang="en-US" altLang="zh-CN" dirty="0">
              <a:solidFill>
                <a:schemeClr val="bg1"/>
              </a:solidFill>
            </a:endParaRPr>
          </a:p>
          <a:p>
            <a:r>
              <a:rPr lang="en-US" altLang="zh-CN" dirty="0">
                <a:solidFill>
                  <a:schemeClr val="bg1"/>
                </a:solidFill>
              </a:rPr>
              <a:t>2. Different hotel have different booking policy</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p>
        </p:txBody>
      </p:sp>
      <p:pic>
        <p:nvPicPr>
          <p:cNvPr id="6" name="图片 5" descr="文本&#10;&#10;描述已自动生成"/>
          <p:cNvPicPr>
            <a:picLocks noChangeAspect="1"/>
          </p:cNvPicPr>
          <p:nvPr/>
        </p:nvPicPr>
        <p:blipFill rotWithShape="1">
          <a:blip r:embed="rId1">
            <a:extLst>
              <a:ext uri="{28A0092B-C50C-407E-A947-70E740481C1C}">
                <a14:useLocalDpi xmlns:a14="http://schemas.microsoft.com/office/drawing/2010/main" val="0"/>
              </a:ext>
            </a:extLst>
          </a:blip>
          <a:srcRect t="23299" r="52436" b="59691"/>
          <a:stretch>
            <a:fillRect/>
          </a:stretch>
        </p:blipFill>
        <p:spPr>
          <a:xfrm>
            <a:off x="5485167" y="981783"/>
            <a:ext cx="6413712" cy="1952803"/>
          </a:xfrm>
          <a:prstGeom prst="rect">
            <a:avLst/>
          </a:prstGeom>
        </p:spPr>
      </p:pic>
      <p:sp>
        <p:nvSpPr>
          <p:cNvPr id="7" name="文本框 6"/>
          <p:cNvSpPr txBox="1"/>
          <p:nvPr/>
        </p:nvSpPr>
        <p:spPr>
          <a:xfrm>
            <a:off x="310227" y="2903232"/>
            <a:ext cx="4795284" cy="1415772"/>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Booking.com Search Hotel by Coordinates API</a:t>
            </a:r>
            <a:endParaRPr lang="en-US" altLang="zh-CN" dirty="0">
              <a:solidFill>
                <a:schemeClr val="bg1"/>
              </a:solidFill>
            </a:endParaRPr>
          </a:p>
          <a:p>
            <a:r>
              <a:rPr lang="en-US" altLang="zh-CN" dirty="0">
                <a:solidFill>
                  <a:schemeClr val="bg1"/>
                </a:solidFill>
              </a:rPr>
              <a:t>2. Google Map</a:t>
            </a:r>
            <a:endParaRPr lang="en-US" altLang="zh-CN" dirty="0">
              <a:solidFill>
                <a:schemeClr val="bg1"/>
              </a:solidFill>
            </a:endParaRPr>
          </a:p>
          <a:p>
            <a:endParaRPr lang="zh-CN" altLang="en-US" dirty="0">
              <a:solidFill>
                <a:schemeClr val="bg1"/>
              </a:solidFill>
            </a:endParaRPr>
          </a:p>
        </p:txBody>
      </p:sp>
      <p:sp>
        <p:nvSpPr>
          <p:cNvPr id="9" name="文本框 8"/>
          <p:cNvSpPr txBox="1"/>
          <p:nvPr/>
        </p:nvSpPr>
        <p:spPr>
          <a:xfrm>
            <a:off x="6189448" y="429691"/>
            <a:ext cx="5097549" cy="369332"/>
          </a:xfrm>
          <a:prstGeom prst="rect">
            <a:avLst/>
          </a:prstGeom>
          <a:noFill/>
        </p:spPr>
        <p:txBody>
          <a:bodyPr wrap="none" rtlCol="0">
            <a:spAutoFit/>
          </a:bodyPr>
          <a:lstStyle/>
          <a:p>
            <a:r>
              <a:rPr lang="en-US" altLang="zh-CN" dirty="0">
                <a:solidFill>
                  <a:schemeClr val="bg1"/>
                </a:solidFill>
              </a:rPr>
              <a:t>Booking.com </a:t>
            </a:r>
            <a:r>
              <a:rPr lang="en-US" altLang="zh-CN" b="0" i="0" dirty="0">
                <a:solidFill>
                  <a:schemeClr val="bg1"/>
                </a:solidFill>
                <a:effectLst/>
                <a:latin typeface="Lato" panose="020F0502020204030204" pitchFamily="34" charset="0"/>
              </a:rPr>
              <a:t>Room list of the hotel API Response</a:t>
            </a:r>
            <a:endParaRPr lang="zh-CN" altLang="en-US" dirty="0">
              <a:solidFill>
                <a:schemeClr val="bg1"/>
              </a:solidFill>
            </a:endParaRPr>
          </a:p>
        </p:txBody>
      </p:sp>
      <p:pic>
        <p:nvPicPr>
          <p:cNvPr id="3" name="图片 2" descr="文本&#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591" y="3117346"/>
            <a:ext cx="6413712" cy="2425008"/>
          </a:xfrm>
          <a:prstGeom prst="rect">
            <a:avLst/>
          </a:prstGeom>
        </p:spPr>
      </p:pic>
      <p:sp>
        <p:nvSpPr>
          <p:cNvPr id="5" name="矩形 4"/>
          <p:cNvSpPr/>
          <p:nvPr/>
        </p:nvSpPr>
        <p:spPr>
          <a:xfrm>
            <a:off x="6189446" y="3806456"/>
            <a:ext cx="1643203" cy="2466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79690" y="2186549"/>
            <a:ext cx="2062717" cy="27745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p:cNvSpPr/>
          <p:nvPr/>
        </p:nvSpPr>
        <p:spPr>
          <a:xfrm rot="2180457">
            <a:off x="4878414" y="1578850"/>
            <a:ext cx="1013637" cy="553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799023"/>
            <a:ext cx="4476308" cy="2522855"/>
          </a:xfrm>
          <a:prstGeom prst="rect">
            <a:avLst/>
          </a:prstGeom>
          <a:noFill/>
        </p:spPr>
        <p:txBody>
          <a:bodyPr wrap="square" rtlCol="0">
            <a:spAutoFit/>
          </a:bodyPr>
          <a:lstStyle/>
          <a:p>
            <a:r>
              <a:rPr lang="en-US" altLang="zh-CN" sz="3200" b="1" dirty="0">
                <a:solidFill>
                  <a:schemeClr val="bg1"/>
                </a:solidFill>
              </a:rPr>
              <a:t>Roadblock 4</a:t>
            </a:r>
            <a:endParaRPr lang="en-US" altLang="zh-CN" sz="3200" b="1" dirty="0">
              <a:solidFill>
                <a:schemeClr val="bg1"/>
              </a:solidFill>
            </a:endParaRPr>
          </a:p>
          <a:p>
            <a:r>
              <a:rPr lang="en-US" altLang="zh-CN" dirty="0">
                <a:solidFill>
                  <a:schemeClr val="bg1"/>
                </a:solidFill>
              </a:rPr>
              <a:t>Welcome Page</a:t>
            </a:r>
            <a:endParaRPr lang="en-US" altLang="zh-CN" dirty="0">
              <a:solidFill>
                <a:schemeClr val="bg1"/>
              </a:solidFill>
            </a:endParaRPr>
          </a:p>
          <a:p>
            <a:r>
              <a:rPr lang="en-US" altLang="zh-CN" dirty="0">
                <a:solidFill>
                  <a:schemeClr val="bg1"/>
                </a:solidFill>
              </a:rPr>
              <a:t>1. Hide action bar and nevigation bar. </a:t>
            </a:r>
            <a:endParaRPr lang="en-US" altLang="zh-CN" dirty="0">
              <a:solidFill>
                <a:schemeClr val="bg1"/>
              </a:solidFill>
            </a:endParaRPr>
          </a:p>
          <a:p>
            <a:r>
              <a:rPr lang="en-US" altLang="zh-CN" dirty="0">
                <a:solidFill>
                  <a:schemeClr val="bg1"/>
                </a:solidFill>
              </a:rPr>
              <a:t>2. How to stay for some periods and continue to show main page.</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p>
        </p:txBody>
      </p:sp>
      <p:sp>
        <p:nvSpPr>
          <p:cNvPr id="7" name="文本框 6"/>
          <p:cNvSpPr txBox="1"/>
          <p:nvPr/>
        </p:nvSpPr>
        <p:spPr>
          <a:xfrm>
            <a:off x="310515" y="4127500"/>
            <a:ext cx="6003925" cy="2245360"/>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The bottom navigation bar is located using its ID (R.id.nav_view) and its visibility is set to View.GONE to hide it.</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2. When navigating away from the WelcomeFragment, the visibility of the bottom navigation bar is restored to View.VISIBLE.</a:t>
            </a:r>
            <a:endParaRPr lang="en-US" altLang="zh-CN" dirty="0">
              <a:solidFill>
                <a:schemeClr val="bg1"/>
              </a:solidFill>
            </a:endParaRPr>
          </a:p>
        </p:txBody>
      </p:sp>
      <p:pic>
        <p:nvPicPr>
          <p:cNvPr id="3" name="图片 2"/>
          <p:cNvPicPr>
            <a:picLocks noChangeAspect="1"/>
          </p:cNvPicPr>
          <p:nvPr/>
        </p:nvPicPr>
        <p:blipFill>
          <a:blip r:embed="rId1"/>
          <a:stretch>
            <a:fillRect/>
          </a:stretch>
        </p:blipFill>
        <p:spPr>
          <a:xfrm>
            <a:off x="4813300" y="1274445"/>
            <a:ext cx="6832600" cy="3178175"/>
          </a:xfrm>
          <a:prstGeom prst="rect">
            <a:avLst/>
          </a:prstGeom>
        </p:spPr>
      </p:pic>
      <p:sp>
        <p:nvSpPr>
          <p:cNvPr id="2" name="文本框 1"/>
          <p:cNvSpPr txBox="1"/>
          <p:nvPr/>
        </p:nvSpPr>
        <p:spPr>
          <a:xfrm>
            <a:off x="4813300" y="798830"/>
            <a:ext cx="6096000" cy="368300"/>
          </a:xfrm>
          <a:prstGeom prst="rect">
            <a:avLst/>
          </a:prstGeom>
          <a:noFill/>
        </p:spPr>
        <p:txBody>
          <a:bodyPr wrap="square" rtlCol="0" anchor="t">
            <a:spAutoFit/>
          </a:bodyPr>
          <a:p>
            <a:r>
              <a:rPr lang="en-US" altLang="zh-CN" dirty="0">
                <a:solidFill>
                  <a:schemeClr val="bg1"/>
                </a:solidFill>
                <a:effectLst/>
                <a:latin typeface="Arial" panose="020B0604020202020204" pitchFamily="34" charset="0"/>
                <a:sym typeface="+mn-ea"/>
              </a:rPr>
              <a:t>Implementation Details</a:t>
            </a:r>
            <a:endParaRPr lang="en-US" altLang="zh-CN" dirty="0">
              <a:solidFill>
                <a:schemeClr val="bg1"/>
              </a:solidFill>
              <a:effectLst/>
              <a:latin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1436312" y="1494101"/>
            <a:ext cx="4476308" cy="1691640"/>
          </a:xfrm>
          <a:prstGeom prst="rect">
            <a:avLst/>
          </a:prstGeom>
          <a:noFill/>
        </p:spPr>
        <p:txBody>
          <a:bodyPr wrap="square" rtlCol="0">
            <a:spAutoFit/>
          </a:bodyPr>
          <a:lstStyle/>
          <a:p>
            <a:r>
              <a:rPr lang="en-US" altLang="zh-CN" sz="3200" b="1" dirty="0">
                <a:solidFill>
                  <a:schemeClr val="bg1"/>
                </a:solidFill>
              </a:rPr>
              <a:t>Roadblock 5</a:t>
            </a:r>
            <a:endParaRPr lang="en-US" altLang="zh-CN" sz="3200" b="1" dirty="0">
              <a:solidFill>
                <a:schemeClr val="bg1"/>
              </a:solidFill>
            </a:endParaRPr>
          </a:p>
          <a:p>
            <a:r>
              <a:rPr lang="en-US" altLang="zh-CN" dirty="0">
                <a:solidFill>
                  <a:schemeClr val="bg1"/>
                </a:solidFill>
              </a:rPr>
              <a:t>Data sharing between fragments</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p>
        </p:txBody>
      </p:sp>
      <p:sp>
        <p:nvSpPr>
          <p:cNvPr id="7" name="文本框 6"/>
          <p:cNvSpPr txBox="1"/>
          <p:nvPr/>
        </p:nvSpPr>
        <p:spPr>
          <a:xfrm>
            <a:off x="1409841" y="3598310"/>
            <a:ext cx="4795284" cy="1415772"/>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Use </a:t>
            </a:r>
            <a:r>
              <a:rPr lang="en-US" altLang="zh-CN" dirty="0" err="1">
                <a:solidFill>
                  <a:schemeClr val="bg1"/>
                </a:solidFill>
              </a:rPr>
              <a:t>ShareViewModel</a:t>
            </a:r>
            <a:endParaRPr lang="en-US" altLang="zh-CN" dirty="0">
              <a:solidFill>
                <a:schemeClr val="bg1"/>
              </a:solidFill>
            </a:endParaRPr>
          </a:p>
          <a:p>
            <a:r>
              <a:rPr lang="en-US" altLang="zh-CN" dirty="0">
                <a:solidFill>
                  <a:schemeClr val="bg1"/>
                </a:solidFill>
              </a:rPr>
              <a:t>2. Use </a:t>
            </a:r>
            <a:r>
              <a:rPr lang="en-US" altLang="zh-CN" dirty="0" err="1">
                <a:solidFill>
                  <a:schemeClr val="bg1"/>
                </a:solidFill>
              </a:rPr>
              <a:t>LiveData</a:t>
            </a:r>
            <a:r>
              <a:rPr lang="en-US" altLang="zh-CN" dirty="0">
                <a:solidFill>
                  <a:schemeClr val="bg1"/>
                </a:solidFill>
              </a:rPr>
              <a:t> and Observe</a:t>
            </a:r>
            <a:endParaRPr lang="en-US" altLang="zh-CN" dirty="0">
              <a:solidFill>
                <a:schemeClr val="bg1"/>
              </a:solidFill>
            </a:endParaRPr>
          </a:p>
          <a:p>
            <a:endParaRPr lang="zh-CN" altLang="en-US" dirty="0">
              <a:solidFill>
                <a:schemeClr val="bg1"/>
              </a:solidFill>
            </a:endParaRPr>
          </a:p>
        </p:txBody>
      </p:sp>
      <p:pic>
        <p:nvPicPr>
          <p:cNvPr id="2" name="Google Shape;131;p4" descr="图形用户界面, 文本, 聊天或短信&#10;&#10;描述已自动生成"/>
          <p:cNvPicPr preferRelativeResize="0"/>
          <p:nvPr/>
        </p:nvPicPr>
        <p:blipFill rotWithShape="1">
          <a:blip r:embed="rId1"/>
          <a:srcRect/>
          <a:stretch>
            <a:fillRect/>
          </a:stretch>
        </p:blipFill>
        <p:spPr>
          <a:xfrm>
            <a:off x="7619999" y="857693"/>
            <a:ext cx="3500619" cy="4658359"/>
          </a:xfrm>
          <a:prstGeom prst="rect">
            <a:avLst/>
          </a:prstGeom>
          <a:noFill/>
          <a:ln>
            <a:noFill/>
          </a:ln>
        </p:spPr>
      </p:pic>
      <p:sp>
        <p:nvSpPr>
          <p:cNvPr id="8" name="Google Shape;132;p4"/>
          <p:cNvSpPr/>
          <p:nvPr/>
        </p:nvSpPr>
        <p:spPr>
          <a:xfrm>
            <a:off x="8606932" y="5253057"/>
            <a:ext cx="2175227" cy="262995"/>
          </a:xfrm>
          <a:prstGeom prst="rect">
            <a:avLst/>
          </a:prstGeom>
          <a:solidFill>
            <a:schemeClr val="accent1">
              <a:alpha val="0"/>
            </a:schemeClr>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12" name="Google Shape;133;p4"/>
          <p:cNvCxnSpPr/>
          <p:nvPr/>
        </p:nvCxnSpPr>
        <p:spPr>
          <a:xfrm>
            <a:off x="9196479" y="3186872"/>
            <a:ext cx="1585680" cy="82499"/>
          </a:xfrm>
          <a:prstGeom prst="straightConnector1">
            <a:avLst/>
          </a:prstGeom>
          <a:noFill/>
          <a:ln w="9525" cap="flat" cmpd="sng">
            <a:solidFill>
              <a:srgbClr val="FF0000"/>
            </a:solidFill>
            <a:prstDash val="solid"/>
            <a:round/>
            <a:headEnd type="none" w="sm" len="sm"/>
            <a:tailEnd type="none" w="sm" len="sm"/>
          </a:ln>
        </p:spPr>
      </p:cxnSp>
      <p:cxnSp>
        <p:nvCxnSpPr>
          <p:cNvPr id="13" name="Google Shape;134;p4"/>
          <p:cNvCxnSpPr/>
          <p:nvPr/>
        </p:nvCxnSpPr>
        <p:spPr>
          <a:xfrm>
            <a:off x="9244605" y="3961908"/>
            <a:ext cx="1585680" cy="82499"/>
          </a:xfrm>
          <a:prstGeom prst="straightConnector1">
            <a:avLst/>
          </a:prstGeom>
          <a:noFill/>
          <a:ln w="9525" cap="flat" cmpd="sng">
            <a:solidFill>
              <a:srgbClr val="FF0000"/>
            </a:solidFill>
            <a:prstDash val="solid"/>
            <a:round/>
            <a:headEnd type="none" w="sm" len="sm"/>
            <a:tailEnd type="none" w="sm" len="sm"/>
          </a:ln>
        </p:spPr>
      </p:cxnSp>
      <p:cxnSp>
        <p:nvCxnSpPr>
          <p:cNvPr id="14" name="Google Shape;135;p4"/>
          <p:cNvCxnSpPr/>
          <p:nvPr/>
        </p:nvCxnSpPr>
        <p:spPr>
          <a:xfrm>
            <a:off x="9244605" y="4810086"/>
            <a:ext cx="1585680" cy="82499"/>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799023"/>
            <a:ext cx="4476308" cy="2245360"/>
          </a:xfrm>
          <a:prstGeom prst="rect">
            <a:avLst/>
          </a:prstGeom>
          <a:noFill/>
        </p:spPr>
        <p:txBody>
          <a:bodyPr wrap="square" rtlCol="0">
            <a:spAutoFit/>
          </a:bodyPr>
          <a:lstStyle/>
          <a:p>
            <a:r>
              <a:rPr lang="en-US" altLang="zh-CN" sz="3200" b="1" dirty="0">
                <a:solidFill>
                  <a:schemeClr val="bg1"/>
                </a:solidFill>
              </a:rPr>
              <a:t>Roadblock 6</a:t>
            </a:r>
            <a:endParaRPr lang="en-US" altLang="zh-CN" sz="3200" b="1" dirty="0">
              <a:solidFill>
                <a:schemeClr val="bg1"/>
              </a:solidFill>
            </a:endParaRPr>
          </a:p>
          <a:p>
            <a:r>
              <a:rPr lang="en-US" altLang="zh-CN" dirty="0">
                <a:solidFill>
                  <a:schemeClr val="bg1"/>
                </a:solidFill>
              </a:rPr>
              <a:t>Database Setup</a:t>
            </a:r>
            <a:endParaRPr lang="en-US" altLang="zh-CN" dirty="0">
              <a:solidFill>
                <a:schemeClr val="bg1"/>
              </a:solidFill>
            </a:endParaRPr>
          </a:p>
          <a:p>
            <a:r>
              <a:rPr lang="en-US" altLang="zh-CN" dirty="0">
                <a:solidFill>
                  <a:schemeClr val="bg1"/>
                </a:solidFill>
              </a:rPr>
              <a:t>1. Supported Resort Database </a:t>
            </a:r>
            <a:endParaRPr lang="en-US" altLang="zh-CN" dirty="0">
              <a:solidFill>
                <a:schemeClr val="bg1"/>
              </a:solidFill>
            </a:endParaRPr>
          </a:p>
          <a:p>
            <a:r>
              <a:rPr lang="en-US" altLang="zh-CN" dirty="0">
                <a:solidFill>
                  <a:schemeClr val="bg1"/>
                </a:solidFill>
              </a:rPr>
              <a:t>2. User Preference Storage</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zh-CN" altLang="en-US" dirty="0"/>
          </a:p>
        </p:txBody>
      </p:sp>
      <p:sp>
        <p:nvSpPr>
          <p:cNvPr id="7" name="文本框 6"/>
          <p:cNvSpPr txBox="1"/>
          <p:nvPr/>
        </p:nvSpPr>
        <p:spPr>
          <a:xfrm>
            <a:off x="310227" y="2903232"/>
            <a:ext cx="5197438" cy="1692771"/>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Two database with SQLite – Resort and Preference</a:t>
            </a:r>
            <a:endParaRPr lang="en-US" altLang="zh-CN" dirty="0">
              <a:solidFill>
                <a:schemeClr val="bg1"/>
              </a:solidFill>
            </a:endParaRPr>
          </a:p>
          <a:p>
            <a:r>
              <a:rPr lang="en-US" altLang="zh-CN" dirty="0">
                <a:solidFill>
                  <a:schemeClr val="bg1"/>
                </a:solidFill>
              </a:rPr>
              <a:t>2. YouTube Tutorial </a:t>
            </a:r>
            <a:endParaRPr lang="en-US" altLang="zh-CN" dirty="0">
              <a:solidFill>
                <a:schemeClr val="bg1"/>
              </a:solidFill>
            </a:endParaRPr>
          </a:p>
          <a:p>
            <a:r>
              <a:rPr lang="en-US" altLang="zh-CN" dirty="0">
                <a:solidFill>
                  <a:schemeClr val="bg1"/>
                </a:solidFill>
              </a:rPr>
              <a:t>3. Slightly different for two database and handling</a:t>
            </a:r>
            <a:endParaRPr lang="en-US" altLang="zh-CN" dirty="0">
              <a:solidFill>
                <a:schemeClr val="bg1"/>
              </a:solidFill>
            </a:endParaRPr>
          </a:p>
          <a:p>
            <a:endParaRPr lang="zh-CN" altLang="en-US" dirty="0">
              <a:solidFill>
                <a:schemeClr val="bg1"/>
              </a:solidFill>
            </a:endParaRPr>
          </a:p>
        </p:txBody>
      </p:sp>
      <p:sp>
        <p:nvSpPr>
          <p:cNvPr id="11" name="箭头: 右 10"/>
          <p:cNvSpPr/>
          <p:nvPr/>
        </p:nvSpPr>
        <p:spPr>
          <a:xfrm rot="2180457">
            <a:off x="4141224" y="2028731"/>
            <a:ext cx="1013637" cy="553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徽标, 公司名称&#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5917" y="4670551"/>
            <a:ext cx="2317869" cy="958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文本框 3"/>
          <p:cNvSpPr txBox="1"/>
          <p:nvPr/>
        </p:nvSpPr>
        <p:spPr>
          <a:xfrm>
            <a:off x="336698" y="799023"/>
            <a:ext cx="4476308" cy="1968500"/>
          </a:xfrm>
          <a:prstGeom prst="rect">
            <a:avLst/>
          </a:prstGeom>
          <a:noFill/>
        </p:spPr>
        <p:txBody>
          <a:bodyPr wrap="square" rtlCol="0">
            <a:spAutoFit/>
          </a:bodyPr>
          <a:lstStyle/>
          <a:p>
            <a:r>
              <a:rPr lang="en-US" altLang="zh-CN" sz="3200" b="1" dirty="0">
                <a:solidFill>
                  <a:schemeClr val="bg1"/>
                </a:solidFill>
              </a:rPr>
              <a:t>Roadblock 7</a:t>
            </a:r>
            <a:endParaRPr lang="en-US" altLang="zh-CN" sz="3200" b="1" dirty="0">
              <a:solidFill>
                <a:schemeClr val="bg1"/>
              </a:solidFill>
            </a:endParaRPr>
          </a:p>
          <a:p>
            <a:r>
              <a:rPr lang="en-US" altLang="zh-CN" dirty="0">
                <a:solidFill>
                  <a:schemeClr val="bg1"/>
                </a:solidFill>
              </a:rPr>
              <a:t>Current Location</a:t>
            </a:r>
            <a:endParaRPr lang="en-US" altLang="zh-CN" dirty="0">
              <a:solidFill>
                <a:schemeClr val="bg1"/>
              </a:solidFill>
            </a:endParaRPr>
          </a:p>
          <a:p>
            <a:r>
              <a:rPr lang="en-US" altLang="zh-CN" dirty="0">
                <a:solidFill>
                  <a:schemeClr val="bg1"/>
                </a:solidFill>
              </a:rPr>
              <a:t>Unstable to get current location.</a:t>
            </a:r>
            <a:endParaRPr lang="en-US" altLang="zh-CN" dirty="0">
              <a:solidFill>
                <a:schemeClr val="bg1"/>
              </a:solidFill>
            </a:endParaRPr>
          </a:p>
          <a:p>
            <a:r>
              <a:rPr lang="en-US" altLang="zh-CN" dirty="0">
                <a:solidFill>
                  <a:schemeClr val="bg1"/>
                </a:solidFill>
              </a:rPr>
              <a:t>getLastKnownLocation vs LocationListener</a:t>
            </a:r>
            <a:endParaRPr lang="en-US" altLang="zh-CN" dirty="0">
              <a:solidFill>
                <a:schemeClr val="bg1"/>
              </a:solidFill>
            </a:endParaRPr>
          </a:p>
          <a:p>
            <a:endParaRPr lang="en-US" altLang="zh-CN" dirty="0">
              <a:solidFill>
                <a:schemeClr val="bg1"/>
              </a:solidFill>
            </a:endParaRPr>
          </a:p>
          <a:p>
            <a:endParaRPr lang="zh-CN" altLang="en-US" dirty="0"/>
          </a:p>
        </p:txBody>
      </p:sp>
      <p:sp>
        <p:nvSpPr>
          <p:cNvPr id="7" name="文本框 6"/>
          <p:cNvSpPr txBox="1"/>
          <p:nvPr/>
        </p:nvSpPr>
        <p:spPr>
          <a:xfrm>
            <a:off x="240665" y="3305810"/>
            <a:ext cx="4476750" cy="1968500"/>
          </a:xfrm>
          <a:prstGeom prst="rect">
            <a:avLst/>
          </a:prstGeom>
          <a:noFill/>
        </p:spPr>
        <p:txBody>
          <a:bodyPr wrap="square" rtlCol="0">
            <a:spAutoFit/>
          </a:bodyPr>
          <a:lstStyle/>
          <a:p>
            <a:r>
              <a:rPr lang="en-US" altLang="zh-CN" sz="3200" b="1" dirty="0">
                <a:solidFill>
                  <a:schemeClr val="bg1"/>
                </a:solidFill>
              </a:rPr>
              <a:t>Workaround</a:t>
            </a:r>
            <a:endParaRPr lang="en-US" altLang="zh-CN" sz="3200" b="1" dirty="0">
              <a:solidFill>
                <a:schemeClr val="bg1"/>
              </a:solidFill>
            </a:endParaRPr>
          </a:p>
          <a:p>
            <a:r>
              <a:rPr lang="en-US" altLang="zh-CN" dirty="0">
                <a:solidFill>
                  <a:schemeClr val="bg1"/>
                </a:solidFill>
              </a:rPr>
              <a:t>1. I first used getLastKnownLocation ,which might return null if there's no recent location data available. </a:t>
            </a:r>
            <a:endParaRPr lang="en-US" altLang="zh-CN" dirty="0">
              <a:solidFill>
                <a:schemeClr val="bg1"/>
              </a:solidFill>
            </a:endParaRPr>
          </a:p>
          <a:p>
            <a:r>
              <a:rPr lang="en-US" altLang="zh-CN" dirty="0">
                <a:solidFill>
                  <a:schemeClr val="bg1"/>
                </a:solidFill>
              </a:rPr>
              <a:t>2. </a:t>
            </a:r>
            <a:r>
              <a:rPr lang="en-US" altLang="zh-CN" dirty="0">
                <a:solidFill>
                  <a:schemeClr val="bg1"/>
                </a:solidFill>
                <a:sym typeface="+mn-ea"/>
              </a:rPr>
              <a:t>A more reliable approach is to request location updates.</a:t>
            </a:r>
            <a:endParaRPr lang="en-US" altLang="zh-CN" dirty="0">
              <a:solidFill>
                <a:schemeClr val="bg1"/>
              </a:solidFill>
            </a:endParaRPr>
          </a:p>
        </p:txBody>
      </p:sp>
      <p:pic>
        <p:nvPicPr>
          <p:cNvPr id="2" name="图片 1"/>
          <p:cNvPicPr>
            <a:picLocks noChangeAspect="1"/>
          </p:cNvPicPr>
          <p:nvPr/>
        </p:nvPicPr>
        <p:blipFill>
          <a:blip r:embed="rId1"/>
          <a:srcRect l="2427" b="20304"/>
          <a:stretch>
            <a:fillRect/>
          </a:stretch>
        </p:blipFill>
        <p:spPr>
          <a:xfrm>
            <a:off x="4892675" y="2132965"/>
            <a:ext cx="7046595" cy="3324860"/>
          </a:xfrm>
          <a:prstGeom prst="rect">
            <a:avLst/>
          </a:prstGeom>
        </p:spPr>
      </p:pic>
      <p:sp>
        <p:nvSpPr>
          <p:cNvPr id="3" name="文本框 2"/>
          <p:cNvSpPr txBox="1"/>
          <p:nvPr/>
        </p:nvSpPr>
        <p:spPr>
          <a:xfrm>
            <a:off x="4892675" y="1511935"/>
            <a:ext cx="6096000" cy="368300"/>
          </a:xfrm>
          <a:prstGeom prst="rect">
            <a:avLst/>
          </a:prstGeom>
          <a:noFill/>
        </p:spPr>
        <p:txBody>
          <a:bodyPr wrap="square" rtlCol="0" anchor="t">
            <a:spAutoFit/>
          </a:bodyPr>
          <a:p>
            <a:r>
              <a:rPr lang="en-US" altLang="zh-CN" dirty="0">
                <a:solidFill>
                  <a:schemeClr val="bg1"/>
                </a:solidFill>
                <a:effectLst/>
                <a:latin typeface="Arial" panose="020B0604020202020204" pitchFamily="34" charset="0"/>
                <a:sym typeface="+mn-ea"/>
              </a:rPr>
              <a:t>Implementation Details</a:t>
            </a:r>
            <a:endParaRPr lang="en-US" altLang="zh-CN" dirty="0">
              <a:solidFill>
                <a:schemeClr val="bg1"/>
              </a:solidFill>
              <a:effectLst/>
              <a:latin typeface="Arial" panose="020B0604020202020204" pitchFamily="34" charset="0"/>
              <a:sym typeface="+mn-ea"/>
            </a:endParaRPr>
          </a:p>
        </p:txBody>
      </p:sp>
    </p:spTree>
  </p:cSld>
  <p:clrMapOvr>
    <a:masterClrMapping/>
  </p:clrMapOvr>
</p:sld>
</file>

<file path=ppt/tags/tag1.xml><?xml version="1.0" encoding="utf-8"?>
<p:tagLst xmlns:p="http://schemas.openxmlformats.org/presentationml/2006/main">
  <p:tag name="commondata" val="eyJoZGlkIjoiMGI4YTY2NzNjYzhhMDBjYjhiZDFjNDRhZjk5ZjcyM2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3063</Words>
  <Application>WPS 演示</Application>
  <PresentationFormat>宽屏</PresentationFormat>
  <Paragraphs>166</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Arial</vt:lpstr>
      <vt:lpstr>Lato</vt:lpstr>
      <vt:lpstr>Calibri</vt:lpstr>
      <vt:lpstr>微软雅黑</vt:lpstr>
      <vt:lpstr>Arial Unicode MS</vt:lpstr>
      <vt:lpstr>等线 Light</vt:lpstr>
      <vt:lpstr>Calibri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 Sicheng</dc:creator>
  <cp:lastModifiedBy>初绽的诗篇</cp:lastModifiedBy>
  <cp:revision>4</cp:revision>
  <dcterms:created xsi:type="dcterms:W3CDTF">2023-12-21T02:55:00Z</dcterms:created>
  <dcterms:modified xsi:type="dcterms:W3CDTF">2023-12-21T22:56:32Z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E36E3DD6E5C64EC9A38C3EDE77F1B89D_12</vt:lpwstr>
  </property>
  <property fmtid="{D5CDD505-2E9C-101B-9397-08002B2CF9AE}" pid="3" name="KSOProductBuildVer">
    <vt:lpwstr>2052-12.1.0.15990</vt:lpwstr>
  </property>
</Properties>
</file>